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  <p:sldMasterId id="2147483676" r:id="rId3"/>
  </p:sldMasterIdLst>
  <p:notesMasterIdLst>
    <p:notesMasterId r:id="rId57"/>
  </p:notesMasterIdLst>
  <p:handoutMasterIdLst>
    <p:handoutMasterId r:id="rId58"/>
  </p:handoutMasterIdLst>
  <p:sldIdLst>
    <p:sldId id="1025" r:id="rId4"/>
    <p:sldId id="1026" r:id="rId5"/>
    <p:sldId id="1027" r:id="rId6"/>
    <p:sldId id="871" r:id="rId7"/>
    <p:sldId id="1047" r:id="rId8"/>
    <p:sldId id="947" r:id="rId9"/>
    <p:sldId id="948" r:id="rId10"/>
    <p:sldId id="950" r:id="rId11"/>
    <p:sldId id="957" r:id="rId12"/>
    <p:sldId id="959" r:id="rId13"/>
    <p:sldId id="960" r:id="rId14"/>
    <p:sldId id="963" r:id="rId15"/>
    <p:sldId id="1030" r:id="rId16"/>
    <p:sldId id="1031" r:id="rId17"/>
    <p:sldId id="971" r:id="rId18"/>
    <p:sldId id="972" r:id="rId19"/>
    <p:sldId id="973" r:id="rId20"/>
    <p:sldId id="974" r:id="rId21"/>
    <p:sldId id="975" r:id="rId22"/>
    <p:sldId id="976" r:id="rId23"/>
    <p:sldId id="977" r:id="rId24"/>
    <p:sldId id="979" r:id="rId25"/>
    <p:sldId id="980" r:id="rId26"/>
    <p:sldId id="981" r:id="rId27"/>
    <p:sldId id="982" r:id="rId28"/>
    <p:sldId id="1056" r:id="rId29"/>
    <p:sldId id="1057" r:id="rId30"/>
    <p:sldId id="1058" r:id="rId31"/>
    <p:sldId id="1034" r:id="rId32"/>
    <p:sldId id="1035" r:id="rId33"/>
    <p:sldId id="1049" r:id="rId34"/>
    <p:sldId id="1048" r:id="rId35"/>
    <p:sldId id="989" r:id="rId36"/>
    <p:sldId id="990" r:id="rId37"/>
    <p:sldId id="1020" r:id="rId38"/>
    <p:sldId id="1050" r:id="rId39"/>
    <p:sldId id="993" r:id="rId40"/>
    <p:sldId id="994" r:id="rId41"/>
    <p:sldId id="996" r:id="rId42"/>
    <p:sldId id="998" r:id="rId43"/>
    <p:sldId id="1051" r:id="rId44"/>
    <p:sldId id="1038" r:id="rId45"/>
    <p:sldId id="1039" r:id="rId46"/>
    <p:sldId id="1052" r:id="rId47"/>
    <p:sldId id="1001" r:id="rId48"/>
    <p:sldId id="1059" r:id="rId49"/>
    <p:sldId id="1003" r:id="rId50"/>
    <p:sldId id="1053" r:id="rId51"/>
    <p:sldId id="1042" r:id="rId52"/>
    <p:sldId id="1043" r:id="rId53"/>
    <p:sldId id="1055" r:id="rId54"/>
    <p:sldId id="1009" r:id="rId55"/>
    <p:sldId id="1010" r:id="rId56"/>
  </p:sldIdLst>
  <p:sldSz cx="9144000" cy="6858000" type="screen4x3"/>
  <p:notesSz cx="7004050" cy="92900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5">
          <p15:clr>
            <a:srgbClr val="A4A3A4"/>
          </p15:clr>
        </p15:guide>
        <p15:guide id="2" pos="220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6600"/>
    <a:srgbClr val="003300"/>
    <a:srgbClr val="000066"/>
    <a:srgbClr val="99CCFF"/>
    <a:srgbClr val="000099"/>
    <a:srgbClr val="800000"/>
    <a:srgbClr val="CC0000"/>
    <a:srgbClr val="A5002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85152" autoAdjust="0"/>
  </p:normalViewPr>
  <p:slideViewPr>
    <p:cSldViewPr>
      <p:cViewPr varScale="1">
        <p:scale>
          <a:sx n="64" d="100"/>
          <a:sy n="64" d="100"/>
        </p:scale>
        <p:origin x="1286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notesViewPr>
    <p:cSldViewPr>
      <p:cViewPr>
        <p:scale>
          <a:sx n="75" d="100"/>
          <a:sy n="75" d="100"/>
        </p:scale>
        <p:origin x="-2406" y="-246"/>
      </p:cViewPr>
      <p:guideLst>
        <p:guide orient="horz" pos="2925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9" Type="http://schemas.openxmlformats.org/officeDocument/2006/relationships/slide" Target="slides/slide43.xml"/><Relationship Id="rId21" Type="http://schemas.openxmlformats.org/officeDocument/2006/relationships/slide" Target="slides/slide23.xml"/><Relationship Id="rId34" Type="http://schemas.openxmlformats.org/officeDocument/2006/relationships/slide" Target="slides/slide37.xml"/><Relationship Id="rId42" Type="http://schemas.openxmlformats.org/officeDocument/2006/relationships/slide" Target="slides/slide46.xml"/><Relationship Id="rId47" Type="http://schemas.openxmlformats.org/officeDocument/2006/relationships/slide" Target="slides/slide52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8.xml"/><Relationship Id="rId29" Type="http://schemas.openxmlformats.org/officeDocument/2006/relationships/slide" Target="slides/slide3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6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4.xml"/><Relationship Id="rId45" Type="http://schemas.openxmlformats.org/officeDocument/2006/relationships/slide" Target="slides/slide50.xml"/><Relationship Id="rId5" Type="http://schemas.openxmlformats.org/officeDocument/2006/relationships/slide" Target="slides/slide6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10" Type="http://schemas.openxmlformats.org/officeDocument/2006/relationships/slide" Target="slides/slide11.xml"/><Relationship Id="rId19" Type="http://schemas.openxmlformats.org/officeDocument/2006/relationships/slide" Target="slides/slide21.xml"/><Relationship Id="rId31" Type="http://schemas.openxmlformats.org/officeDocument/2006/relationships/slide" Target="slides/slide34.xml"/><Relationship Id="rId44" Type="http://schemas.openxmlformats.org/officeDocument/2006/relationships/slide" Target="slides/slide48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7.xml"/><Relationship Id="rId48" Type="http://schemas.openxmlformats.org/officeDocument/2006/relationships/slide" Target="slides/slide53.xml"/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46" Type="http://schemas.openxmlformats.org/officeDocument/2006/relationships/slide" Target="slides/slide51.xml"/><Relationship Id="rId20" Type="http://schemas.openxmlformats.org/officeDocument/2006/relationships/slide" Target="slides/slide22.xml"/><Relationship Id="rId41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732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8938" y="4413250"/>
            <a:ext cx="6303962" cy="41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71" tIns="45130" rIns="91871" bIns="451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27562" cy="3470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42314030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25975" cy="3470275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998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8706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2853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6475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0F42-667F-4A1F-8362-4D629305D318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0872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2554-0CE3-4559-B59C-1EEB566FA2C3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71043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C4C5-56B5-463F-A666-659CEBB03867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8409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BC288-68A5-4EBE-80C3-49ABD74640C1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7476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1148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41148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70FB-3C28-4BD7-859A-DEC3DA5B429E}" type="datetime1">
              <a:rPr lang="en-US" smtClean="0"/>
              <a:t>4/26/2022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72205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CFC5-1D41-4301-AC3E-DC2B3B1CB1EB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774240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6AEC-71CD-4B6B-8943-BA063E44EAD6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1136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2362-394C-4B2B-B6C6-2FA9382BC67D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47684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2745B-1F57-4DAE-866F-094193FAC458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8494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EC9A-B000-413D-A351-0924DCE922C3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72493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CEE5-4078-490B-B294-DD0F5A9C02E0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585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353E-15EE-447A-A50D-E9DC33203CE4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60944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749A-AF49-4EF3-A328-EF4C05B4C830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04398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B13-B6A4-4668-B2C5-291B387E59CE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85723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B6B5-BBD9-4514-B743-7EB1F74EC3EF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10842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143000"/>
            <a:ext cx="8382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3F8BB-EB33-4EE8-9CEC-73ECFFCBCAC8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38565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2BC9-91DA-4B3E-AD60-D0C8E5AF76BB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67309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E61-B604-460B-AF40-A405F813E8D8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6229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1148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41148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30FF-D6C2-4A52-AE52-20455789FF77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27053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1117-D9F0-4830-997F-C3CC22F2917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07570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A487-292F-4735-A281-E2685BBB3C0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96156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CB85-FECF-4D21-BB5C-A8CBF7EA741F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4120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2C466-EB0F-467D-A10E-AE86CB60313C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61835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7C5FF-3E1D-44DC-9B87-191A769C7468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55735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E9E69-66FF-4404-A668-20A4F561C792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60527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3BF3-3EC9-408C-8C0D-49469F01BD4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14905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BCE6-7F1A-4ABA-8570-664E908DBF61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4837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A65A-86F2-4A81-BD97-564E9C6CDC7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438007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8F2F0-F60E-4647-ACC6-766F0853F27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45342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2234-2D47-426B-9CC8-212D854B991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80625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57CE-BFD8-4D3A-9094-1C66F02C7FA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2486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95" y="275333"/>
            <a:ext cx="8230810" cy="1143000"/>
          </a:xfrm>
          <a:prstGeom prst="rect">
            <a:avLst/>
          </a:prstGeom>
        </p:spPr>
        <p:txBody>
          <a:bodyPr lIns="86493" tIns="43247" rIns="86493" bIns="4324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95" y="1599903"/>
            <a:ext cx="8230810" cy="4525863"/>
          </a:xfrm>
          <a:prstGeom prst="rect">
            <a:avLst/>
          </a:prstGeom>
        </p:spPr>
        <p:txBody>
          <a:bodyPr lIns="86493" tIns="43247" rIns="86493" bIns="4324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E4FF-CCE0-480C-B832-6901046832F0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376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004B-2E6E-43D5-AB8D-22961426648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72246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D670-2B09-49CF-8DC8-C198261D552F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50368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1148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41148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2317-2E60-44C4-86DB-56F974AD1EE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13921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30F69-17F5-498D-A29F-9DC0EBF4CB7A}" type="datetime1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25592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4013"/>
            <a:ext cx="837565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A430-6671-45EB-BEAE-554C8B7AA024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40981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8A09-57E4-4F15-A119-6B9FF7E7C834}" type="datetime1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69924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68D0-8F3D-403F-850C-4FB5E09A2951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334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D0C3-3B99-4F89-81D5-D987E85BF6E9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1842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C409-7223-4E90-92FA-1B1BE172FD71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7C73-4D29-4046-9D75-600B91D8BE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CC5BE-70F9-454F-BA5B-A5D36FFA652D}" type="datetime1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6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627B6-7873-4003-BCE7-8B13F3197CF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t>4/26/2022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6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4.png"/><Relationship Id="rId4" Type="http://schemas.microsoft.com/office/2007/relationships/hdphoto" Target="../media/hdphoto1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6.png"/><Relationship Id="rId4" Type="http://schemas.microsoft.com/office/2007/relationships/hdphoto" Target="../media/hdphoto15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Relationship Id="rId4" Type="http://schemas.microsoft.com/office/2007/relationships/hdphoto" Target="../media/hdphoto20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7772400" cy="513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L.O. 25-1: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Capital budgeting and cash payback method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L.O. 25-2: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Net present value (NPV) method</a:t>
            </a:r>
            <a:endParaRPr lang="en-US" altLang="en-US" sz="220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L.O. 25-3: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Capital budgeting challenges and refinements</a:t>
            </a:r>
            <a:endParaRPr lang="en-US" altLang="en-US" sz="220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L.O. 25-4: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Internal rate of return (IRR) method</a:t>
            </a:r>
            <a:endParaRPr lang="en-US" altLang="en-US" sz="220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L.O. 25-5: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Annual rate of return method</a:t>
            </a:r>
            <a:endParaRPr lang="en-US" altLang="en-US" sz="220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0286" y="405765"/>
            <a:ext cx="2249714" cy="677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6493" tIns="43247" rIns="86493" bIns="43247" anchor="ctr"/>
          <a:lstStyle/>
          <a:p>
            <a:pPr algn="l"/>
            <a:r>
              <a:rPr lang="en-US" altLang="en-US" b="1" dirty="0">
                <a:effectLst/>
                <a:latin typeface="Liberation Sans" panose="020B0604020202020204" pitchFamily="34" charset="0"/>
              </a:rPr>
              <a:t>Lecture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40000" y="274320"/>
            <a:ext cx="62411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0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Planning for Capital Investments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524000" y="485775"/>
            <a:ext cx="870858" cy="514350"/>
          </a:xfrm>
          <a:prstGeom prst="ellipse">
            <a:avLst/>
          </a:prstGeom>
          <a:solidFill>
            <a:srgbClr val="A500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6493" tIns="0" rIns="86493" bIns="43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13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1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7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ChangeArrowheads="1"/>
          </p:cNvSpPr>
          <p:nvPr/>
        </p:nvSpPr>
        <p:spPr bwMode="auto">
          <a:xfrm>
            <a:off x="533400" y="1295400"/>
            <a:ext cx="8077200" cy="1632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097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1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Shorter payback period = More attractive the investment</a:t>
            </a:r>
          </a:p>
          <a:p>
            <a:pPr algn="l">
              <a:lnSpc>
                <a:spcPct val="12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In the case of </a:t>
            </a:r>
            <a:r>
              <a:rPr lang="en-US" altLang="en-US" sz="2300" b="1" dirty="0">
                <a:solidFill>
                  <a:srgbClr val="FF0000"/>
                </a:solidFill>
                <a:effectLst/>
                <a:latin typeface="Liberation Sans" panose="020B0604020202020204" pitchFamily="34" charset="0"/>
              </a:rPr>
              <a:t>uneven net annual cash flows</a:t>
            </a: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, the company determines the cash payback period when the:</a:t>
            </a:r>
          </a:p>
        </p:txBody>
      </p:sp>
      <p:sp>
        <p:nvSpPr>
          <p:cNvPr id="858120" name="Rectangle 8"/>
          <p:cNvSpPr>
            <a:spLocks noChangeArrowheads="1"/>
          </p:cNvSpPr>
          <p:nvPr/>
        </p:nvSpPr>
        <p:spPr bwMode="auto">
          <a:xfrm>
            <a:off x="4191000" y="3810000"/>
            <a:ext cx="533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b="1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858121" name="Rectangle 9"/>
          <p:cNvSpPr>
            <a:spLocks noChangeArrowheads="1"/>
          </p:cNvSpPr>
          <p:nvPr/>
        </p:nvSpPr>
        <p:spPr bwMode="auto">
          <a:xfrm>
            <a:off x="1066800" y="4648200"/>
            <a:ext cx="3505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58122" name="Rectangle 10"/>
          <p:cNvSpPr>
            <a:spLocks noChangeArrowheads="1"/>
          </p:cNvSpPr>
          <p:nvPr/>
        </p:nvSpPr>
        <p:spPr bwMode="auto">
          <a:xfrm>
            <a:off x="1752600" y="5029200"/>
            <a:ext cx="2362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58127" name="Rectangle 15"/>
          <p:cNvSpPr>
            <a:spLocks noChangeArrowheads="1"/>
          </p:cNvSpPr>
          <p:nvPr/>
        </p:nvSpPr>
        <p:spPr bwMode="auto">
          <a:xfrm>
            <a:off x="990600" y="3448050"/>
            <a:ext cx="2895600" cy="1257300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 anchor="ctr"/>
          <a:lstStyle/>
          <a:p>
            <a:pPr algn="ctr"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Cumulative net cash flows from the investment</a:t>
            </a:r>
          </a:p>
        </p:txBody>
      </p:sp>
      <p:sp>
        <p:nvSpPr>
          <p:cNvPr id="858128" name="Rectangle 16"/>
          <p:cNvSpPr>
            <a:spLocks noChangeArrowheads="1"/>
          </p:cNvSpPr>
          <p:nvPr/>
        </p:nvSpPr>
        <p:spPr bwMode="auto">
          <a:xfrm>
            <a:off x="4953000" y="3448050"/>
            <a:ext cx="2895600" cy="1257300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 anchor="ctr"/>
          <a:lstStyle/>
          <a:p>
            <a:pPr algn="ctr"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Cost of the investment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Payback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912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8077200" cy="213836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1144" name="Rectangle 8"/>
          <p:cNvSpPr>
            <a:spLocks noChangeArrowheads="1"/>
          </p:cNvSpPr>
          <p:nvPr/>
        </p:nvSpPr>
        <p:spPr bwMode="auto">
          <a:xfrm>
            <a:off x="5257800" y="4267200"/>
            <a:ext cx="914400" cy="381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31138" name="Rectangle 2"/>
          <p:cNvSpPr>
            <a:spLocks noChangeArrowheads="1"/>
          </p:cNvSpPr>
          <p:nvPr/>
        </p:nvSpPr>
        <p:spPr bwMode="auto">
          <a:xfrm>
            <a:off x="533400" y="1295400"/>
            <a:ext cx="8077200" cy="97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097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sz="2300" b="0" dirty="0">
                <a:effectLst/>
                <a:latin typeface="Liberation Sans" panose="020B0604020202020204" pitchFamily="34" charset="0"/>
              </a:rPr>
              <a:t>Chen Company proposes an investment in a new website that is estimated to cost $300,000. </a:t>
            </a:r>
          </a:p>
        </p:txBody>
      </p:sp>
      <p:sp>
        <p:nvSpPr>
          <p:cNvPr id="731145" name="Rectangle 9"/>
          <p:cNvSpPr>
            <a:spLocks noChangeArrowheads="1"/>
          </p:cNvSpPr>
          <p:nvPr/>
        </p:nvSpPr>
        <p:spPr bwMode="auto">
          <a:xfrm>
            <a:off x="533400" y="4876800"/>
            <a:ext cx="8077200" cy="130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bIns="46038">
            <a:spAutoFit/>
          </a:bodyPr>
          <a:lstStyle/>
          <a:p>
            <a:pPr algn="l">
              <a:lnSpc>
                <a:spcPct val="12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100" dirty="0">
                <a:effectLst/>
                <a:latin typeface="Liberation Sans" panose="020B0604020202020204" pitchFamily="34" charset="0"/>
              </a:rPr>
              <a:t>Cash payback should not be the only basis for the capital budgeting decision as it </a:t>
            </a:r>
            <a:r>
              <a:rPr lang="en-US" altLang="en-US" sz="2100" b="1" dirty="0">
                <a:effectLst/>
                <a:latin typeface="Liberation Sans" panose="020B0604020202020204" pitchFamily="34" charset="0"/>
              </a:rPr>
              <a:t>ignores the expected profitability of the project.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Payback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665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31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8"/>
          <p:cNvSpPr>
            <a:spLocks noChangeArrowheads="1"/>
          </p:cNvSpPr>
          <p:nvPr/>
        </p:nvSpPr>
        <p:spPr bwMode="auto">
          <a:xfrm>
            <a:off x="533400" y="1143000"/>
            <a:ext cx="8001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rIns="182562" bIns="46038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682625" indent="-4508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en-US" sz="2300" dirty="0">
                <a:effectLst/>
                <a:latin typeface="Liberation Sans" panose="020B0604020202020204" pitchFamily="34" charset="0"/>
                <a:cs typeface="Times New Roman" pitchFamily="18" charset="0"/>
              </a:rPr>
              <a:t>Watertown Paper Corporation is considering adding another machine for the manufacture of corrugated cardboard. The machine would cost $900,000. It would have an estimated life of 6 years and no salvage value. The company estimates that annual cash inflows would increase by $400,000 and that annual cash outflows would increase by $190,000. Compute the cash payback period.</a:t>
            </a:r>
          </a:p>
          <a:p>
            <a:pPr marL="804863" lvl="1" indent="-463550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lphaLcPeriod"/>
            </a:pPr>
            <a:r>
              <a:rPr lang="en-US" altLang="en-US" sz="2300" dirty="0">
                <a:effectLst/>
                <a:latin typeface="Liberation Sans" panose="020B0604020202020204" pitchFamily="34" charset="0"/>
                <a:cs typeface="Times New Roman" pitchFamily="18" charset="0"/>
              </a:rPr>
              <a:t>8.00 years.</a:t>
            </a:r>
          </a:p>
          <a:p>
            <a:pPr marL="804863" lvl="1" indent="-463550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lphaLcPeriod"/>
            </a:pPr>
            <a:r>
              <a:rPr lang="en-US" altLang="en-US" sz="2300" dirty="0">
                <a:effectLst/>
                <a:latin typeface="Liberation Sans" panose="020B0604020202020204" pitchFamily="34" charset="0"/>
                <a:cs typeface="Times New Roman" pitchFamily="18" charset="0"/>
              </a:rPr>
              <a:t>4.29 years.</a:t>
            </a:r>
          </a:p>
          <a:p>
            <a:pPr marL="804863" lvl="1" indent="-463550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lphaLcPeriod"/>
            </a:pPr>
            <a:r>
              <a:rPr lang="en-US" altLang="en-US" sz="2300" dirty="0">
                <a:effectLst/>
                <a:latin typeface="Liberation Sans" panose="020B0604020202020204" pitchFamily="34" charset="0"/>
                <a:cs typeface="Times New Roman" pitchFamily="18" charset="0"/>
              </a:rPr>
              <a:t>5.00 years.</a:t>
            </a:r>
          </a:p>
          <a:p>
            <a:pPr marL="804863" lvl="1" indent="-463550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lphaLcPeriod"/>
            </a:pPr>
            <a:r>
              <a:rPr lang="en-US" altLang="en-US" sz="2300" dirty="0">
                <a:effectLst/>
                <a:latin typeface="Liberation Sans" panose="020B0604020202020204" pitchFamily="34" charset="0"/>
                <a:cs typeface="Times New Roman" pitchFamily="18" charset="0"/>
              </a:rPr>
              <a:t>13.33 years.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DO IT! 1 Cash Payback Period</a:t>
            </a:r>
          </a:p>
        </p:txBody>
      </p:sp>
      <p:sp>
        <p:nvSpPr>
          <p:cNvPr id="12" name="Notched Right Arrow 11"/>
          <p:cNvSpPr/>
          <p:nvPr/>
        </p:nvSpPr>
        <p:spPr bwMode="auto">
          <a:xfrm>
            <a:off x="152400" y="4915250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446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25-2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Net Present Value (NPV)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82250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Basics of the net present value method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Equal annual cash flows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Uneven annual cash flows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Choosing a discount rate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Simplifying assumptions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Comparing discounted cash flows methods</a:t>
            </a:r>
            <a:endParaRPr lang="en-US" altLang="en-US" sz="1800" b="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3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5" name="Rectangle 7"/>
          <p:cNvSpPr>
            <a:spLocks noChangeArrowheads="1"/>
          </p:cNvSpPr>
          <p:nvPr/>
        </p:nvSpPr>
        <p:spPr bwMode="auto">
          <a:xfrm>
            <a:off x="533400" y="1295400"/>
            <a:ext cx="8001000" cy="430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l">
              <a:lnSpc>
                <a:spcPct val="13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Cash inflows are discounted to their present value 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and then 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compared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 with the capital outlay required by the investment. </a:t>
            </a:r>
          </a:p>
          <a:p>
            <a:pPr lvl="1" algn="l">
              <a:lnSpc>
                <a:spcPct val="13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The interest rate used in discounting is the </a:t>
            </a:r>
            <a:r>
              <a:rPr lang="en-US" altLang="en-US" sz="23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required </a:t>
            </a: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minimum rate of return</a:t>
            </a:r>
            <a:r>
              <a:rPr lang="en-US" altLang="en-US" sz="23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lvl="1" algn="l">
              <a:lnSpc>
                <a:spcPct val="13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Proposal is 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acceptable when NPV is zero or positive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lvl="1" algn="l">
              <a:lnSpc>
                <a:spcPct val="13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The 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higher the positive NPV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, the 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more attractive the investment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Net Present Value (NPV)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388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38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1" y="457200"/>
            <a:ext cx="7359349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457200"/>
            <a:ext cx="30480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Net Present Value (NPV)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1408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4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26" y="3200400"/>
            <a:ext cx="8192374" cy="22844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426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100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Stewart Shipping Company’s annual cash flows are $24,000. If we assume this amount </a:t>
            </a:r>
            <a:r>
              <a:rPr lang="en-US" altLang="en-US" sz="2100" dirty="0">
                <a:effectLst/>
                <a:latin typeface="Liberation Sans" panose="020B0604020202020204" pitchFamily="34" charset="0"/>
              </a:rPr>
              <a:t>is uniform over the asset’s useful life</a:t>
            </a: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, we can compute the present value of the net annual cash flows.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Equal Annual Cash Flows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2120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49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6624"/>
            <a:ext cx="8026768" cy="2060576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5481" name="Rectangle 9"/>
          <p:cNvSpPr>
            <a:spLocks noChangeArrowheads="1"/>
          </p:cNvSpPr>
          <p:nvPr/>
        </p:nvSpPr>
        <p:spPr bwMode="auto">
          <a:xfrm>
            <a:off x="533400" y="4688844"/>
            <a:ext cx="8229600" cy="148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The proposed capital expenditure is acceptable at a required rate of return of 12% because the net present value is  positive.</a:t>
            </a:r>
          </a:p>
        </p:txBody>
      </p:sp>
      <p:sp>
        <p:nvSpPr>
          <p:cNvPr id="745483" name="Rectangle 11"/>
          <p:cNvSpPr>
            <a:spLocks noChangeArrowheads="1"/>
          </p:cNvSpPr>
          <p:nvPr/>
        </p:nvSpPr>
        <p:spPr bwMode="auto">
          <a:xfrm>
            <a:off x="6602104" y="2804160"/>
            <a:ext cx="1447800" cy="33528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45487" name="Rectangle 15"/>
          <p:cNvSpPr>
            <a:spLocks noChangeArrowheads="1"/>
          </p:cNvSpPr>
          <p:nvPr/>
        </p:nvSpPr>
        <p:spPr bwMode="auto">
          <a:xfrm>
            <a:off x="5466586" y="4827596"/>
            <a:ext cx="1620014" cy="43020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45488" name="Rectangle 16"/>
          <p:cNvSpPr>
            <a:spLocks noChangeArrowheads="1"/>
          </p:cNvSpPr>
          <p:nvPr/>
        </p:nvSpPr>
        <p:spPr bwMode="auto">
          <a:xfrm>
            <a:off x="1752600" y="5803392"/>
            <a:ext cx="1295400" cy="36880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45492" name="Rectangle 20"/>
          <p:cNvSpPr>
            <a:spLocks noChangeArrowheads="1"/>
          </p:cNvSpPr>
          <p:nvPr/>
        </p:nvSpPr>
        <p:spPr bwMode="auto">
          <a:xfrm>
            <a:off x="533400" y="1295400"/>
            <a:ext cx="8001000" cy="52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b="0" dirty="0">
                <a:effectLst/>
                <a:latin typeface="Liberation Sans" panose="020B0604020202020204" pitchFamily="34" charset="0"/>
              </a:rPr>
              <a:t>Calculate the present value.</a:t>
            </a: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Equal Annual Cash Flows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602104" y="3578284"/>
            <a:ext cx="1447800" cy="36880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072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45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745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45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3" grpId="0" animBg="1"/>
      <p:bldP spid="745487" grpId="0" animBg="1"/>
      <p:bldP spid="745488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249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Stewart Shipping Company expects the same total net cash flows of $240,000 over the life of the investment.  Because of a declining market demand for the new product the net annual cash flows are higher in the early years and lower in the later years.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Unequal Annual Cash Flows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813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25-1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Capital Budgeting and </a:t>
            </a:r>
          </a:p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Cash Payback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2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92093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5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534400" cy="424628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Unequal Annual Cash Flows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4551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72" name="Rectangle 8"/>
          <p:cNvSpPr>
            <a:spLocks noChangeArrowheads="1"/>
          </p:cNvSpPr>
          <p:nvPr/>
        </p:nvSpPr>
        <p:spPr bwMode="auto">
          <a:xfrm>
            <a:off x="533400" y="4419600"/>
            <a:ext cx="8229600" cy="153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dirty="0">
                <a:effectLst/>
                <a:latin typeface="Liberation Sans" panose="020B0604020202020204" pitchFamily="34" charset="0"/>
              </a:rPr>
              <a:t>Proposed capital expenditure is acceptable at a required rate of return of 12% because the net present value is positive.</a:t>
            </a:r>
          </a:p>
        </p:txBody>
      </p:sp>
      <p:pic>
        <p:nvPicPr>
          <p:cNvPr id="75368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1141"/>
            <a:ext cx="8153996" cy="2093893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3683" name="Rectangle 19"/>
          <p:cNvSpPr>
            <a:spLocks noChangeArrowheads="1"/>
          </p:cNvSpPr>
          <p:nvPr/>
        </p:nvSpPr>
        <p:spPr bwMode="auto">
          <a:xfrm>
            <a:off x="533399" y="1295400"/>
            <a:ext cx="6553201" cy="57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6038" rIns="182562" bIns="46038"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dirty="0">
                <a:effectLst/>
                <a:latin typeface="Liberation Sans" panose="020B0604020202020204" pitchFamily="34" charset="0"/>
              </a:rPr>
              <a:t>Calculate the net present value.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Unequal Annual Cash Flows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1436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383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In most instances a company uses a required rate of return equal to its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cost of capital </a:t>
            </a: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— that is, the rate that it must pay to obtain funds from creditors and stockholders.</a:t>
            </a:r>
          </a:p>
          <a:p>
            <a:pPr algn="l">
              <a:lnSpc>
                <a:spcPct val="125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Discount rate has two elements: </a:t>
            </a:r>
          </a:p>
          <a:p>
            <a:pPr lvl="1" algn="l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Cost of capital</a:t>
            </a:r>
          </a:p>
          <a:p>
            <a:pPr lvl="1" algn="l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Risk</a:t>
            </a:r>
          </a:p>
        </p:txBody>
      </p:sp>
      <p:sp>
        <p:nvSpPr>
          <p:cNvPr id="755721" name="Rectangle 9"/>
          <p:cNvSpPr>
            <a:spLocks noChangeArrowheads="1"/>
          </p:cNvSpPr>
          <p:nvPr/>
        </p:nvSpPr>
        <p:spPr bwMode="auto">
          <a:xfrm>
            <a:off x="4782687" y="4167693"/>
            <a:ext cx="3771900" cy="1921874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0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15000"/>
              </a:lnSpc>
              <a:spcBef>
                <a:spcPct val="30000"/>
              </a:spcBef>
              <a:buFont typeface="Wingdings" pitchFamily="2" charset="2"/>
              <a:buNone/>
            </a:pP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Rate also know as</a:t>
            </a:r>
          </a:p>
          <a:p>
            <a:pPr lvl="1" algn="l">
              <a:lnSpc>
                <a:spcPct val="115000"/>
              </a:lnSpc>
              <a:spcBef>
                <a:spcPct val="30000"/>
              </a:spcBef>
              <a:buClr>
                <a:srgbClr val="800000"/>
              </a:buClr>
              <a:buSzTx/>
              <a:buFont typeface="Wingdings" pitchFamily="2" charset="2"/>
              <a:buChar char="ü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required rate of return.  </a:t>
            </a:r>
          </a:p>
          <a:p>
            <a:pPr lvl="1" algn="l">
              <a:lnSpc>
                <a:spcPct val="115000"/>
              </a:lnSpc>
              <a:spcBef>
                <a:spcPct val="30000"/>
              </a:spcBef>
              <a:buClr>
                <a:srgbClr val="800000"/>
              </a:buClr>
              <a:buSzTx/>
              <a:buFont typeface="Wingdings" pitchFamily="2" charset="2"/>
              <a:buChar char="ü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hurdle rate.</a:t>
            </a:r>
          </a:p>
          <a:p>
            <a:pPr lvl="1" algn="l">
              <a:lnSpc>
                <a:spcPct val="115000"/>
              </a:lnSpc>
              <a:spcBef>
                <a:spcPct val="30000"/>
              </a:spcBef>
              <a:buClr>
                <a:srgbClr val="800000"/>
              </a:buClr>
              <a:buSzTx/>
              <a:buFont typeface="Wingdings" pitchFamily="2" charset="2"/>
              <a:buChar char="ü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cutoff rate.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Choosing a Discount 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7605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36544"/>
            <a:ext cx="8534400" cy="289360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762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142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sz="2300" b="0" dirty="0">
                <a:effectLst/>
                <a:latin typeface="Liberation Sans" panose="020B0604020202020204" pitchFamily="34" charset="0"/>
              </a:rPr>
              <a:t>Stewart Shipping used a discount rate of 12%. Suppose this rate does not take into account the risk of the project. A more appropriate rate might be 15%. 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Choosing a Discount 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4684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298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2573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28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003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971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All cash flows come at the end of each year. </a:t>
            </a:r>
          </a:p>
          <a:p>
            <a:pPr algn="l">
              <a:lnSpc>
                <a:spcPct val="13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All cash flows are immediately reinvested in another project that has a similar return.</a:t>
            </a:r>
          </a:p>
          <a:p>
            <a:pPr algn="l">
              <a:lnSpc>
                <a:spcPct val="13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All cash flows can be predicted with certainty.</a:t>
            </a:r>
          </a:p>
          <a:p>
            <a:pPr algn="l">
              <a:lnSpc>
                <a:spcPct val="13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300" b="0" dirty="0">
              <a:solidFill>
                <a:schemeClr val="bg2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Simplifying Assumptions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3927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533400" y="1905000"/>
            <a:ext cx="8001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5843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0796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5749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0321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4893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9465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4037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Compute the net present value of a $260,000 investment with a 10-year life, annual cash inflows of $50,000 and a discount rate of 12%.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$(9,062).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$22,511.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$9,062.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AutoNum type="alphaLcPeriod"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$(22,511).</a:t>
            </a:r>
          </a:p>
        </p:txBody>
      </p:sp>
      <p:sp>
        <p:nvSpPr>
          <p:cNvPr id="765957" name="Rectangle 5"/>
          <p:cNvSpPr>
            <a:spLocks noChangeArrowheads="1"/>
          </p:cNvSpPr>
          <p:nvPr/>
        </p:nvSpPr>
        <p:spPr bwMode="auto">
          <a:xfrm>
            <a:off x="533400" y="1295400"/>
            <a:ext cx="533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Net Present Value (NPV) method</a:t>
            </a:r>
          </a:p>
        </p:txBody>
      </p:sp>
      <p:sp>
        <p:nvSpPr>
          <p:cNvPr id="10" name="Notched Right Arrow 9"/>
          <p:cNvSpPr/>
          <p:nvPr/>
        </p:nvSpPr>
        <p:spPr bwMode="auto">
          <a:xfrm>
            <a:off x="228600" y="3970360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043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533400" y="1295400"/>
            <a:ext cx="8001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5843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0796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5749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0321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4893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9465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4037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Best Taste Foods is considering investing in new equipment to produce fat-free snack foods.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Comprehensive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1" name="Content Placeholder 8" descr="Table is accessible to screenreaders">
            <a:extLst>
              <a:ext uri="{FF2B5EF4-FFF2-40B4-BE49-F238E27FC236}">
                <a16:creationId xmlns:a16="http://schemas.microsoft.com/office/drawing/2014/main" id="{EFB031AA-9903-4A42-ACB4-81FB17785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908181"/>
              </p:ext>
            </p:extLst>
          </p:nvPr>
        </p:nvGraphicFramePr>
        <p:xfrm>
          <a:off x="609600" y="2417064"/>
          <a:ext cx="6096000" cy="314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664478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00249428"/>
                    </a:ext>
                  </a:extLst>
                </a:gridCol>
              </a:tblGrid>
              <a:tr h="27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Initial investment 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$1,000,000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792747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Cost of equipment overhaul in 5 years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$200,000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637527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Salvage value of equipment in 10 years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$20,000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979402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Cost of capital (discount rate)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004728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Estimated annual cash flows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2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142598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marL="228600" lvl="1" indent="0"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Cash inflows received from sales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177800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$500,000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424380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marL="228600" lvl="1" indent="0" algn="l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Cash outflows for cost of goods sold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177800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$200,000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12467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marL="228600" lvl="1" indent="0"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Liberation Sans" panose="020B0604020202020204"/>
                          <a:ea typeface="+mn-ea"/>
                          <a:cs typeface="Times New Roman" panose="02020603050405020304" pitchFamily="18" charset="0"/>
                        </a:rPr>
                        <a:t>Maintenance</a:t>
                      </a:r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 costs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177800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$30,000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867820"/>
                  </a:ext>
                </a:extLst>
              </a:tr>
              <a:tr h="276398">
                <a:tc>
                  <a:txBody>
                    <a:bodyPr/>
                    <a:lstStyle/>
                    <a:p>
                      <a:pPr marL="228600" lvl="1" indent="0" algn="l" fontAlgn="b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Liberation Sans" panose="020B0604020202020204"/>
                          <a:ea typeface="+mn-ea"/>
                          <a:cs typeface="Times New Roman" panose="02020603050405020304" pitchFamily="18" charset="0"/>
                        </a:rPr>
                        <a:t>Other</a:t>
                      </a:r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 direct operating costs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177800" marR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$40,000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18288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25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41478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533400" y="1295400"/>
            <a:ext cx="800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5843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0796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5749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0321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4893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9465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4037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Compute the net annual cash flows for this project.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Comprehensive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Content Placeholder 8" descr="Table is accessible to screenreaders">
            <a:extLst>
              <a:ext uri="{FF2B5EF4-FFF2-40B4-BE49-F238E27FC236}">
                <a16:creationId xmlns:a16="http://schemas.microsoft.com/office/drawing/2014/main" id="{2E407D54-86EC-49D0-A28D-3E7773639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5299398"/>
              </p:ext>
            </p:extLst>
          </p:nvPr>
        </p:nvGraphicFramePr>
        <p:xfrm>
          <a:off x="1066800" y="2260600"/>
          <a:ext cx="6172200" cy="1854200"/>
        </p:xfrm>
        <a:graphic>
          <a:graphicData uri="http://schemas.openxmlformats.org/drawingml/2006/table">
            <a:tbl>
              <a:tblPr firstRow="1" bandRow="1"/>
              <a:tblGrid>
                <a:gridCol w="4648200">
                  <a:extLst>
                    <a:ext uri="{9D8B030D-6E8A-4147-A177-3AD203B41FA5}">
                      <a16:colId xmlns:a16="http://schemas.microsoft.com/office/drawing/2014/main" val="298798929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94038766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2200" b="0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Cash inflows received from sales 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2200" b="0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$ 500,000 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0" marR="182880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422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Cash outflows for cost of goods sold 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(200,000)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0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69036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Maintenance costs 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(30,000)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0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3210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Other direct operating costs 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22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(40,000)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0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7544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2200" b="1" u="none" strike="noStrike" dirty="0">
                          <a:solidFill>
                            <a:srgbClr val="911B2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Net annual cash flow</a:t>
                      </a:r>
                      <a:endParaRPr lang="en-US" sz="22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2200" b="1" u="none" strike="noStrike" dirty="0">
                          <a:solidFill>
                            <a:srgbClr val="911B2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$ 230,000</a:t>
                      </a:r>
                      <a:r>
                        <a:rPr lang="en-US" sz="2200" b="1" u="none" strike="noStrike" dirty="0">
                          <a:solidFill>
                            <a:srgbClr val="990000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 </a:t>
                      </a:r>
                      <a:endParaRPr lang="en-US" sz="2200" b="1" i="0" u="none" strike="noStrike" dirty="0">
                        <a:solidFill>
                          <a:srgbClr val="99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0" marR="182880" marT="1828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41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44106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62" name="Rectangle 10"/>
          <p:cNvSpPr>
            <a:spLocks noChangeArrowheads="1"/>
          </p:cNvSpPr>
          <p:nvPr/>
        </p:nvSpPr>
        <p:spPr bwMode="auto">
          <a:xfrm>
            <a:off x="533400" y="1295400"/>
            <a:ext cx="845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5843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0796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5749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0321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4893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9465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4037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Compute the net present value for this proposed investment.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Comprehensive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Content Placeholder 8" descr="Table is accessible to screenreaders">
            <a:extLst>
              <a:ext uri="{FF2B5EF4-FFF2-40B4-BE49-F238E27FC236}">
                <a16:creationId xmlns:a16="http://schemas.microsoft.com/office/drawing/2014/main" id="{9568EC9E-5650-43CD-B0BB-E68C35AA2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785754"/>
              </p:ext>
            </p:extLst>
          </p:nvPr>
        </p:nvGraphicFramePr>
        <p:xfrm>
          <a:off x="381000" y="2461260"/>
          <a:ext cx="8160387" cy="2647185"/>
        </p:xfrm>
        <a:graphic>
          <a:graphicData uri="http://schemas.openxmlformats.org/drawingml/2006/table">
            <a:tbl>
              <a:tblPr firstRow="1" bandRow="1"/>
              <a:tblGrid>
                <a:gridCol w="2514600">
                  <a:extLst>
                    <a:ext uri="{9D8B030D-6E8A-4147-A177-3AD203B41FA5}">
                      <a16:colId xmlns:a16="http://schemas.microsoft.com/office/drawing/2014/main" val="8426016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3902435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109889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38665940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611861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34617236"/>
                    </a:ext>
                  </a:extLst>
                </a:gridCol>
                <a:gridCol w="1378587">
                  <a:extLst>
                    <a:ext uri="{9D8B030D-6E8A-4147-A177-3AD203B41FA5}">
                      <a16:colId xmlns:a16="http://schemas.microsoft.com/office/drawing/2014/main" val="2049559947"/>
                    </a:ext>
                  </a:extLst>
                </a:gridCol>
              </a:tblGrid>
              <a:tr h="593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Event</a:t>
                      </a: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Time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Period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Cash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Flow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×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15%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Discount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Factor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=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Present 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42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68900"/>
                  </a:ext>
                </a:extLst>
              </a:tr>
              <a:tr h="3777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Net annual cash flow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 1-10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  230,000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5.01877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$1,154,317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91440" marB="18288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556593"/>
                  </a:ext>
                </a:extLst>
              </a:tr>
              <a:tr h="2386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Salvage value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20,000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.24719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4,944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821037"/>
                  </a:ext>
                </a:extLst>
              </a:tr>
              <a:tr h="34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Less: Equipment purchase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1,000,000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1.00000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1,000,000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847652"/>
                  </a:ext>
                </a:extLst>
              </a:tr>
              <a:tr h="34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Less: Equipment overhaul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200,000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.49718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99,436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980985"/>
                  </a:ext>
                </a:extLst>
              </a:tr>
              <a:tr h="34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911B2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Net present value</a:t>
                      </a: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600" b="1" u="none" strike="noStrike" dirty="0">
                          <a:solidFill>
                            <a:srgbClr val="911B21"/>
                          </a:solidFill>
                          <a:effectLst/>
                          <a:latin typeface="Liberation Sans" panose="020B0604020202020204"/>
                          <a:cs typeface="Times New Roman" panose="02020603050405020304" pitchFamily="18" charset="0"/>
                        </a:rPr>
                        <a:t>$     59,825</a:t>
                      </a:r>
                      <a:endParaRPr lang="en-US" sz="1600" b="1" i="0" u="none" strike="noStrike" dirty="0">
                        <a:solidFill>
                          <a:srgbClr val="911B21"/>
                        </a:solidFill>
                        <a:effectLst/>
                        <a:latin typeface="Liberation Sans" panose="020B0604020202020204"/>
                        <a:cs typeface="Times New Roman" panose="02020603050405020304" pitchFamily="18" charset="0"/>
                      </a:endParaRPr>
                    </a:p>
                  </a:txBody>
                  <a:tcPr marL="4233" marR="4233" marT="27432" marB="27432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39777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57003A9-EAB0-46E7-84A8-C71D114B9F1B}"/>
              </a:ext>
            </a:extLst>
          </p:cNvPr>
          <p:cNvSpPr/>
          <p:nvPr/>
        </p:nvSpPr>
        <p:spPr bwMode="auto">
          <a:xfrm>
            <a:off x="3200400" y="3352800"/>
            <a:ext cx="5410200" cy="22860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1D4F3-F6CC-4603-AE37-B911F0A1C6CA}"/>
              </a:ext>
            </a:extLst>
          </p:cNvPr>
          <p:cNvSpPr/>
          <p:nvPr/>
        </p:nvSpPr>
        <p:spPr bwMode="auto">
          <a:xfrm>
            <a:off x="3276600" y="3651251"/>
            <a:ext cx="5410200" cy="22860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DF2E1F-D244-4B3E-92AD-BF7B08144A0F}"/>
              </a:ext>
            </a:extLst>
          </p:cNvPr>
          <p:cNvSpPr/>
          <p:nvPr/>
        </p:nvSpPr>
        <p:spPr bwMode="auto">
          <a:xfrm>
            <a:off x="3352800" y="3966679"/>
            <a:ext cx="5410200" cy="22860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9BF42-F7FD-4223-BEAE-A169BB6C5D7C}"/>
              </a:ext>
            </a:extLst>
          </p:cNvPr>
          <p:cNvSpPr/>
          <p:nvPr/>
        </p:nvSpPr>
        <p:spPr bwMode="auto">
          <a:xfrm>
            <a:off x="3241994" y="4265548"/>
            <a:ext cx="5410200" cy="22860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C06672-103C-4266-A277-1B8A4B3B73C5}"/>
              </a:ext>
            </a:extLst>
          </p:cNvPr>
          <p:cNvSpPr/>
          <p:nvPr/>
        </p:nvSpPr>
        <p:spPr bwMode="auto">
          <a:xfrm>
            <a:off x="3200400" y="4846086"/>
            <a:ext cx="5410200" cy="22860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02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25-3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Capital Budgeting </a:t>
            </a:r>
          </a:p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Challenges and Refinements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82250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Capital budgeting process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Decision factors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Cash flow information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Cash payback period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EBC2E-7FE7-4C4F-A22B-A7EAACC0A412}" type="slidenum">
              <a:rPr lang="en-US" smtClean="0">
                <a:solidFill>
                  <a:srgbClr val="000000">
                    <a:tint val="75000"/>
                  </a:srgbClr>
                </a:solidFill>
                <a:effectLst/>
                <a:latin typeface="Times New Roman" pitchFamily="18" charset="0"/>
              </a:rPr>
              <a:pPr/>
              <a:t>3</a:t>
            </a:fld>
            <a:endParaRPr lang="en-US">
              <a:solidFill>
                <a:srgbClr val="000000">
                  <a:tint val="75000"/>
                </a:srgbClr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Intangible benefits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Profitability index for mutually exclusive projects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Risk analysis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Post-audit of investment projects</a:t>
            </a:r>
            <a:endParaRPr lang="en-US" altLang="en-US" sz="1800" b="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36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8001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Capital Budgeting Challenges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33400" y="1447799"/>
            <a:ext cx="8305800" cy="249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Impact of intangible benefits.</a:t>
            </a:r>
          </a:p>
          <a:p>
            <a:pPr lvl="1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Mutually exclusive projects.</a:t>
            </a:r>
          </a:p>
          <a:p>
            <a:pPr lvl="1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Risk analysis.</a:t>
            </a:r>
          </a:p>
          <a:p>
            <a:pPr lvl="1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Post-audit of investment projects.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7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Intangible Benefits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33400" y="1447799"/>
            <a:ext cx="8305800" cy="36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Intangible benefits </a:t>
            </a: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might include increased quality, improved safety, or enhanced employee loyalty. </a:t>
            </a:r>
          </a:p>
          <a:p>
            <a:pPr algn="l">
              <a:lnSpc>
                <a:spcPct val="12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To </a:t>
            </a:r>
            <a:r>
              <a:rPr lang="en-US" altLang="en-US" sz="2200" dirty="0">
                <a:effectLst/>
                <a:latin typeface="Liberation Sans" panose="020B0604020202020204" pitchFamily="34" charset="0"/>
              </a:rPr>
              <a:t>avoid rejecting projects</a:t>
            </a: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 with intangible benefits:</a:t>
            </a:r>
          </a:p>
          <a:p>
            <a:pPr lvl="1" algn="l">
              <a:lnSpc>
                <a:spcPct val="120000"/>
              </a:lnSpc>
              <a:spcBef>
                <a:spcPct val="700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Calculate net present value ignoring intangible benefits. </a:t>
            </a:r>
          </a:p>
          <a:p>
            <a:pPr lvl="1" algn="l">
              <a:lnSpc>
                <a:spcPct val="120000"/>
              </a:lnSpc>
              <a:spcBef>
                <a:spcPct val="70000"/>
              </a:spcBef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Project rough, conservative estimates of the value of the intangible benefits, and incorporate these values into the NPV calculation.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7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2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9675"/>
            <a:ext cx="8305800" cy="38449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6195" name="Rectangle 3"/>
          <p:cNvSpPr>
            <a:spLocks noChangeArrowheads="1"/>
          </p:cNvSpPr>
          <p:nvPr/>
        </p:nvSpPr>
        <p:spPr bwMode="auto">
          <a:xfrm>
            <a:off x="533400" y="1260144"/>
            <a:ext cx="8153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969963" indent="-512763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470025" indent="-3429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1927225" indent="-3429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384425" indent="-3429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2841625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298825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756025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213225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15000"/>
              </a:lnSpc>
              <a:buClr>
                <a:schemeClr val="tx1"/>
              </a:buClr>
              <a:buSzTx/>
              <a:buFont typeface="Wingdings" pitchFamily="2" charset="2"/>
              <a:buNone/>
            </a:pPr>
            <a:r>
              <a:rPr lang="en-US" altLang="en-US" sz="2400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sz="2400" b="0" dirty="0">
                <a:effectLst/>
                <a:latin typeface="Liberation Sans" panose="020B0604020202020204" pitchFamily="34" charset="0"/>
              </a:rPr>
              <a:t>Berg Company is considering the purchase of a new mechanical robot.</a:t>
            </a:r>
            <a:endParaRPr lang="en-US" altLang="en-US" sz="2400" dirty="0">
              <a:solidFill>
                <a:schemeClr val="hlink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776200" name="Rectangle 8"/>
          <p:cNvSpPr>
            <a:spLocks noChangeArrowheads="1"/>
          </p:cNvSpPr>
          <p:nvPr/>
        </p:nvSpPr>
        <p:spPr bwMode="auto">
          <a:xfrm>
            <a:off x="6400800" y="2559050"/>
            <a:ext cx="2286000" cy="13271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1600" b="0" dirty="0">
                <a:effectLst/>
                <a:latin typeface="Liberation Sans" panose="020B0604020202020204" pitchFamily="34" charset="0"/>
              </a:rPr>
              <a:t>Based on the </a:t>
            </a:r>
            <a:r>
              <a:rPr lang="en-US" altLang="en-US" sz="1600" b="1" dirty="0">
                <a:solidFill>
                  <a:srgbClr val="FF0000"/>
                </a:solidFill>
                <a:effectLst/>
                <a:latin typeface="Liberation Sans" panose="020B0604020202020204" pitchFamily="34" charset="0"/>
              </a:rPr>
              <a:t>negative net present value </a:t>
            </a:r>
            <a:r>
              <a:rPr lang="en-US" altLang="en-US" sz="1600" b="0" dirty="0">
                <a:effectLst/>
                <a:latin typeface="Liberation Sans" panose="020B0604020202020204" pitchFamily="34" charset="0"/>
              </a:rPr>
              <a:t>of $30,493, the proposed project is not acceptable.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Intangible Benefits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467600" y="5791200"/>
            <a:ext cx="1295400" cy="4572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316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200" grpId="0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3" name="Rectangle 3"/>
          <p:cNvSpPr>
            <a:spLocks noChangeArrowheads="1"/>
          </p:cNvSpPr>
          <p:nvPr/>
        </p:nvSpPr>
        <p:spPr bwMode="auto">
          <a:xfrm>
            <a:off x="533400" y="1295400"/>
            <a:ext cx="8077200" cy="334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bIns="46038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b="1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Berg estimates that sales will increase cash inflows by $10,000 annually as a result of an increase in quality. Berg also estimates that annual cost outflows would be reduced by $5,000 as a result of lower warranty claims, reduced injury claims, and missed work.</a:t>
            </a:r>
          </a:p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Using these conservative estimates of the value of the additional benefits, </a:t>
            </a:r>
            <a:r>
              <a:rPr lang="en-US" b="1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should Berg accept the project?</a:t>
            </a:r>
            <a:endParaRPr lang="en-US" altLang="en-US" b="1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Intangible Benefits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28498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99145"/>
            <a:ext cx="8534400" cy="394445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43" name="Rectangle 3"/>
          <p:cNvSpPr>
            <a:spLocks noChangeArrowheads="1"/>
          </p:cNvSpPr>
          <p:nvPr/>
        </p:nvSpPr>
        <p:spPr bwMode="auto">
          <a:xfrm>
            <a:off x="533400" y="1295400"/>
            <a:ext cx="8458200" cy="49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bIns="46038">
            <a:spAutoFit/>
          </a:bodyPr>
          <a:lstStyle/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b="1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Berg would accept the project.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Intangible Benefits</a:t>
            </a:r>
          </a:p>
          <a:p>
            <a:pPr algn="l"/>
            <a:endParaRPr lang="en-US" altLang="en-US" sz="3200" b="1" dirty="0">
              <a:solidFill>
                <a:srgbClr val="0066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620000" y="5410200"/>
            <a:ext cx="1219200" cy="4572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967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41" name="Rectangle 5"/>
          <p:cNvSpPr>
            <a:spLocks noChangeArrowheads="1"/>
          </p:cNvSpPr>
          <p:nvPr/>
        </p:nvSpPr>
        <p:spPr bwMode="auto">
          <a:xfrm>
            <a:off x="304800" y="1295400"/>
            <a:ext cx="8153400" cy="231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600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717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743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72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Proposals are often </a:t>
            </a:r>
            <a:r>
              <a:rPr lang="en-US" altLang="en-US" sz="22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mutually exclusive.</a:t>
            </a:r>
          </a:p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Managers often must choose between various positive-NPV projects because of </a:t>
            </a:r>
            <a:r>
              <a:rPr lang="en-US" altLang="en-US" sz="22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limited resources.</a:t>
            </a:r>
          </a:p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Tempting to choose the project with the higher </a:t>
            </a: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NPV</a:t>
            </a: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4800" y="304800"/>
            <a:ext cx="8534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Profitability Index for Mutually Exclusive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521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54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25963"/>
            <a:ext cx="8534400" cy="142923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05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534400" cy="200537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0533" name="Rectangle 5"/>
          <p:cNvSpPr>
            <a:spLocks noChangeArrowheads="1"/>
          </p:cNvSpPr>
          <p:nvPr/>
        </p:nvSpPr>
        <p:spPr bwMode="auto">
          <a:xfrm>
            <a:off x="304800" y="1295400"/>
            <a:ext cx="8534400" cy="94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0287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600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717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7432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720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Two mutually exclusive projects, each assumed to have a 10-year life and a 12% discount rate.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" y="304800"/>
            <a:ext cx="8534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Profitability Index for Mutually Exclusive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89651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00" y="2483261"/>
            <a:ext cx="8291069" cy="1595511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8644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3" y="4313649"/>
            <a:ext cx="7425124" cy="1751012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6437" name="Rectangle 5"/>
          <p:cNvSpPr>
            <a:spLocks noChangeArrowheads="1"/>
          </p:cNvSpPr>
          <p:nvPr/>
        </p:nvSpPr>
        <p:spPr bwMode="auto">
          <a:xfrm>
            <a:off x="304800" y="1340261"/>
            <a:ext cx="8534400" cy="94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6038" rIns="182562" bIns="46038">
            <a:spAutoFit/>
          </a:bodyPr>
          <a:lstStyle/>
          <a:p>
            <a:pPr algn="l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One method of comparing alternative projects is the </a:t>
            </a:r>
            <a:r>
              <a:rPr lang="en-US" altLang="en-US" sz="23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profitability index</a:t>
            </a:r>
            <a:r>
              <a:rPr lang="en-US" altLang="en-US" sz="2300" dirty="0">
                <a:effectLst/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786444" name="Rectangle 12"/>
          <p:cNvSpPr>
            <a:spLocks noChangeArrowheads="1"/>
          </p:cNvSpPr>
          <p:nvPr/>
        </p:nvSpPr>
        <p:spPr bwMode="auto">
          <a:xfrm>
            <a:off x="2392937" y="5429983"/>
            <a:ext cx="995120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786445" name="Rectangle 13"/>
          <p:cNvSpPr>
            <a:spLocks noChangeArrowheads="1"/>
          </p:cNvSpPr>
          <p:nvPr/>
        </p:nvSpPr>
        <p:spPr bwMode="auto">
          <a:xfrm>
            <a:off x="2392937" y="5734783"/>
            <a:ext cx="995120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786446" name="Rectangle 14"/>
          <p:cNvSpPr>
            <a:spLocks noChangeArrowheads="1"/>
          </p:cNvSpPr>
          <p:nvPr/>
        </p:nvSpPr>
        <p:spPr bwMode="auto">
          <a:xfrm>
            <a:off x="3613528" y="5582383"/>
            <a:ext cx="688929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786447" name="Rectangle 15"/>
          <p:cNvSpPr>
            <a:spLocks noChangeArrowheads="1"/>
          </p:cNvSpPr>
          <p:nvPr/>
        </p:nvSpPr>
        <p:spPr bwMode="auto">
          <a:xfrm>
            <a:off x="5059937" y="5443631"/>
            <a:ext cx="995120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786448" name="Rectangle 16"/>
          <p:cNvSpPr>
            <a:spLocks noChangeArrowheads="1"/>
          </p:cNvSpPr>
          <p:nvPr/>
        </p:nvSpPr>
        <p:spPr bwMode="auto">
          <a:xfrm>
            <a:off x="5059937" y="5734783"/>
            <a:ext cx="995120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786449" name="Rectangle 17"/>
          <p:cNvSpPr>
            <a:spLocks noChangeArrowheads="1"/>
          </p:cNvSpPr>
          <p:nvPr/>
        </p:nvSpPr>
        <p:spPr bwMode="auto">
          <a:xfrm>
            <a:off x="6280528" y="5572205"/>
            <a:ext cx="688929" cy="25146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04800" y="304800"/>
            <a:ext cx="8534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Profitability Index for Mutually Exclusive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584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86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86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786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86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786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86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44" grpId="0" animBg="1"/>
      <p:bldP spid="786445" grpId="0" animBg="1"/>
      <p:bldP spid="786446" grpId="0" animBg="1"/>
      <p:bldP spid="786447" grpId="0" animBg="1"/>
      <p:bldP spid="786448" grpId="0" animBg="1"/>
      <p:bldP spid="7864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81" name="Rectangle 5"/>
          <p:cNvSpPr>
            <a:spLocks noChangeArrowheads="1"/>
          </p:cNvSpPr>
          <p:nvPr/>
        </p:nvSpPr>
        <p:spPr bwMode="auto">
          <a:xfrm>
            <a:off x="533400" y="1295400"/>
            <a:ext cx="8153400" cy="448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287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 simplifying assumption made by many financial analysts is that projected results are known with certainty. </a:t>
            </a:r>
          </a:p>
          <a:p>
            <a:pPr lvl="1" algn="l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Projected results are only estimates.</a:t>
            </a:r>
          </a:p>
          <a:p>
            <a:pPr lvl="1" algn="l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Sensitivity analysis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 is used to deal with uncertainty. </a:t>
            </a:r>
          </a:p>
          <a:p>
            <a:pPr lvl="2" algn="l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Sensitivity analysis uses a number of outcome estimates to get a sense of the variability among potential returns.</a:t>
            </a:r>
          </a:p>
          <a:p>
            <a:pPr algn="l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endParaRPr lang="en-US" altLang="en-US" b="0" dirty="0">
              <a:solidFill>
                <a:schemeClr val="bg2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Risk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4459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533400" y="1295400"/>
            <a:ext cx="79248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Many companies follow a carefully prescribed process in capital budgeting.</a:t>
            </a:r>
          </a:p>
        </p:txBody>
      </p:sp>
      <p:sp>
        <p:nvSpPr>
          <p:cNvPr id="1173511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Authorization Process</a:t>
            </a:r>
          </a:p>
        </p:txBody>
      </p:sp>
      <p:pic>
        <p:nvPicPr>
          <p:cNvPr id="471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534400" cy="310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ChangeArrowheads="1"/>
          </p:cNvSpPr>
          <p:nvPr/>
        </p:nvSpPr>
        <p:spPr bwMode="auto">
          <a:xfrm>
            <a:off x="457200" y="1295400"/>
            <a:ext cx="8153400" cy="458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Performing a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post-audit</a:t>
            </a:r>
            <a:r>
              <a:rPr lang="en-US" altLang="en-US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is important – how well a project’s actual performance matches original projections.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If managers know that their estimates will be compared to actual results, they will be more likely to submit reasonable and accurate data when making investment proposals.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Provides a formal mechanism to determine whether existing projects should be supported or terminated.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Improve future investment proposals.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Post-Audit of Investment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7221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/>
          <p:cNvSpPr>
            <a:spLocks noChangeArrowheads="1"/>
          </p:cNvSpPr>
          <p:nvPr/>
        </p:nvSpPr>
        <p:spPr bwMode="auto">
          <a:xfrm>
            <a:off x="457200" y="2009001"/>
            <a:ext cx="80010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/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5843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0796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574925" indent="-3810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0321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4893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9465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403725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SzTx/>
              <a:buFont typeface="Wingdings" pitchFamily="2" charset="2"/>
              <a:buNone/>
            </a:pPr>
            <a:r>
              <a:rPr lang="en-US" altLang="en-US" sz="20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Assume Project A has a present value of net cash inflows of $79,600 and an initial investment of $60,000.  Project B has a present value of net cash inflows of $82,500 and an initial investment of $75,000.  Assuming the projects are mutually exclusive, which project should management select?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SzTx/>
              <a:buFont typeface="Wingdings" pitchFamily="2" charset="2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Project A.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SzTx/>
              <a:buFont typeface="Wingdings" pitchFamily="2" charset="2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Project B.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SzTx/>
              <a:buFont typeface="Wingdings" pitchFamily="2" charset="2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Project A or B.</a:t>
            </a:r>
          </a:p>
          <a:p>
            <a:pPr marL="808038" lvl="1" indent="-466725" algn="l">
              <a:lnSpc>
                <a:spcPct val="120000"/>
              </a:lnSpc>
              <a:spcBef>
                <a:spcPct val="50000"/>
              </a:spcBef>
              <a:buClr>
                <a:srgbClr val="000000"/>
              </a:buClr>
              <a:buSzTx/>
              <a:buFont typeface="Wingdings" pitchFamily="2" charset="2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Times New Roman" pitchFamily="18" charset="0"/>
              </a:rPr>
              <a:t>There is not enough data to answer the question.</a:t>
            </a:r>
          </a:p>
        </p:txBody>
      </p:sp>
      <p:sp>
        <p:nvSpPr>
          <p:cNvPr id="798734" name="Rectangle 14"/>
          <p:cNvSpPr>
            <a:spLocks noChangeArrowheads="1"/>
          </p:cNvSpPr>
          <p:nvPr/>
        </p:nvSpPr>
        <p:spPr bwMode="auto">
          <a:xfrm>
            <a:off x="457200" y="1369239"/>
            <a:ext cx="82296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buClrTx/>
              <a:buSzTx/>
              <a:buFontTx/>
              <a:buNone/>
            </a:pPr>
            <a:r>
              <a:rPr lang="en-US" altLang="en-US" sz="3000" dirty="0">
                <a:solidFill>
                  <a:srgbClr val="0000FF">
                    <a:lumMod val="75000"/>
                  </a:srgbClr>
                </a:solidFill>
                <a:effectLst/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10" name="Notched Right Arrow 9"/>
          <p:cNvSpPr/>
          <p:nvPr/>
        </p:nvSpPr>
        <p:spPr bwMode="auto">
          <a:xfrm>
            <a:off x="152400" y="4011809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4800" y="304800"/>
            <a:ext cx="8534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rgbClr val="0000FF">
                    <a:lumMod val="75000"/>
                  </a:srgbClr>
                </a:solidFill>
                <a:effectLst/>
                <a:latin typeface="Liberation Sans" panose="020B0604020202020204" pitchFamily="34" charset="0"/>
              </a:rPr>
              <a:t>Profitability Index for Mutually Exclusive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829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25-4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Internal Rate of Return (IRR)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42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82250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Internal rate of return (IRR) method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Comparing discounted cash flow methods</a:t>
            </a:r>
            <a:endParaRPr lang="en-US" altLang="en-US" sz="1800" b="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43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36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Internal Rate of Return Method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7200" y="1371600"/>
            <a:ext cx="7924800" cy="348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Differs from the net present value method in that it finds the </a:t>
            </a: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interest yield of the potential investment</a:t>
            </a: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. </a:t>
            </a:r>
          </a:p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Internal rate of return (IRR) </a:t>
            </a:r>
            <a:r>
              <a:rPr lang="en-US" altLang="en-US" sz="220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- </a:t>
            </a: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interest rate that will cause the present value of the proposed capital expenditure to equal the present value of the expected net annual cash flows (</a:t>
            </a:r>
            <a:r>
              <a:rPr lang="en-US" altLang="en-US" sz="2200" b="1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NPV equal to zero</a:t>
            </a: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).</a:t>
            </a:r>
          </a:p>
          <a:p>
            <a:pPr marL="463550" indent="-463550" algn="l">
              <a:lnSpc>
                <a:spcPct val="125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How does one determine the internal rate of return?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44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39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87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89350"/>
            <a:ext cx="8458200" cy="18732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4870" name="Rectangle 6"/>
          <p:cNvSpPr>
            <a:spLocks noChangeArrowheads="1"/>
          </p:cNvSpPr>
          <p:nvPr/>
        </p:nvSpPr>
        <p:spPr bwMode="auto">
          <a:xfrm>
            <a:off x="533400" y="1295400"/>
            <a:ext cx="8305800" cy="221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</a:t>
            </a: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Stewart Shipping Company is considering the purchase of a new front-end loader at a cost of $244,371. Net annual cash flows from this loader are estimated to be $100,000 a year for three years. Determine the internal rate of return on this front-end loader.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Internal Rate of Return Method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133600" y="3689350"/>
            <a:ext cx="1143000" cy="4572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629400" y="3689350"/>
            <a:ext cx="1143000" cy="4572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343400" y="3689350"/>
            <a:ext cx="1143000" cy="4572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048000" y="4146550"/>
            <a:ext cx="457200" cy="103505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257800" y="4146550"/>
            <a:ext cx="457200" cy="103505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7543800" y="4146550"/>
            <a:ext cx="457200" cy="1035050"/>
          </a:xfrm>
          <a:prstGeom prst="straightConnector1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81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70" name="Rectangle 6"/>
          <p:cNvSpPr>
            <a:spLocks noChangeArrowheads="1"/>
          </p:cNvSpPr>
          <p:nvPr/>
        </p:nvSpPr>
        <p:spPr bwMode="auto">
          <a:xfrm>
            <a:off x="533400" y="1295400"/>
            <a:ext cx="8305800" cy="90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6038" rIns="182562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543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1145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68605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143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6004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057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514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300" b="0" dirty="0">
                <a:solidFill>
                  <a:schemeClr val="bg2"/>
                </a:solidFill>
                <a:effectLst/>
                <a:latin typeface="Liberation Sans" panose="020B0604020202020204" pitchFamily="34" charset="0"/>
              </a:rPr>
              <a:t>An easier approach to solving for internal rate of return when net annual cash flows are equal.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Internal Rate of Return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46</a:t>
            </a:fld>
            <a:endParaRPr lang="en-US"/>
          </a:p>
        </p:txBody>
      </p:sp>
      <p:pic>
        <p:nvPicPr>
          <p:cNvPr id="16" name="Content Placeholder 9" descr="Illustration of Formula for internal rate of return. The box shows the formula: Capital investment, $244,371 divided by Net annual cash flow, $100,000 = Internal rate of return factor, displayed in red font, 2.44371. The illustration shows a table with a single row and nine columns containing Present value of an Annuity of 1. The columns read: (n) payments, 4%, 5%, 6%, 7%, 8%, 9%, 10%, and 11%. The content of the table is as follows; (n) payments, 3; 4%, 2.77509; 5%, 2.72325; 6%, 2.67301; 7%, 2.62432; 8%, 2.57710; 9%, 2.53130; 10%, 2.48685; 11%, 2.44371.&#10;">
            <a:extLst>
              <a:ext uri="{FF2B5EF4-FFF2-40B4-BE49-F238E27FC236}">
                <a16:creationId xmlns:a16="http://schemas.microsoft.com/office/drawing/2014/main" id="{B25559CA-BD9E-4188-A819-36F62682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" y="2895600"/>
            <a:ext cx="8283405" cy="28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95967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97000"/>
            <a:ext cx="8117093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Internal Rate of Return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56614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16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0" y="1349370"/>
            <a:ext cx="8534400" cy="290183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7162" name="Rectangle 10"/>
          <p:cNvSpPr>
            <a:spLocks noChangeArrowheads="1"/>
          </p:cNvSpPr>
          <p:nvPr/>
        </p:nvSpPr>
        <p:spPr bwMode="auto">
          <a:xfrm>
            <a:off x="545910" y="4419595"/>
            <a:ext cx="8140890" cy="97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300" b="0" dirty="0">
                <a:effectLst/>
                <a:latin typeface="Liberation Sans" panose="020B0604020202020204" pitchFamily="34" charset="0"/>
              </a:rPr>
              <a:t>Either method will provide management with relevant quantitative data for making capital budgeting decisions.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Comparing Discounted Cash Flow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61744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25-5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Annual Rate of Return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8225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ChangeArrowheads="1"/>
          </p:cNvSpPr>
          <p:nvPr/>
        </p:nvSpPr>
        <p:spPr bwMode="auto">
          <a:xfrm>
            <a:off x="533400" y="1295400"/>
            <a:ext cx="7772400" cy="2955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68580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809750" indent="-5334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2457450" indent="-5334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3105150" indent="-5334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3562350" indent="-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4019550" indent="-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4476750" indent="-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933950" indent="-533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sz="23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Capital budgeting decisions depend on: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000000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Availability of funds.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000000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Relationships among proposed projects.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000000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Company’s basic decision-making approach.</a:t>
            </a:r>
          </a:p>
          <a:p>
            <a:pPr lvl="1" algn="l">
              <a:lnSpc>
                <a:spcPct val="120000"/>
              </a:lnSpc>
              <a:spcBef>
                <a:spcPct val="60000"/>
              </a:spcBef>
              <a:buClr>
                <a:srgbClr val="000000"/>
              </a:buClr>
              <a:buSzTx/>
              <a:buFont typeface="Wingdings" pitchFamily="2" charset="2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Risk associated with a particular project.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rgbClr val="0000FF">
                    <a:lumMod val="75000"/>
                  </a:srgbClr>
                </a:solidFill>
                <a:effectLst/>
                <a:latin typeface="Liberation Sans" panose="020B0604020202020204" pitchFamily="34" charset="0"/>
              </a:rPr>
              <a:t>Decision Factors</a:t>
            </a:r>
          </a:p>
          <a:p>
            <a:pPr algn="l"/>
            <a:endParaRPr lang="en-US" altLang="en-US" sz="3200" b="1" dirty="0">
              <a:solidFill>
                <a:srgbClr val="0000FF">
                  <a:lumMod val="75000"/>
                </a:srgbClr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8757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effectLst/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47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Annual rate of return</a:t>
            </a:r>
            <a:endParaRPr lang="en-US" altLang="en-US" sz="1800" b="0" dirty="0">
              <a:solidFill>
                <a:srgbClr val="000000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36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Annual Rate of Return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" y="3810000"/>
            <a:ext cx="8490856" cy="105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33400" y="1371600"/>
            <a:ext cx="8153400" cy="2308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46038" rIns="182562" bIns="46038">
            <a:spAutoFit/>
          </a:bodyPr>
          <a:lstStyle/>
          <a:p>
            <a:pPr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dirty="0">
                <a:effectLst/>
                <a:latin typeface="Liberation Sans" panose="020B0604020202020204" pitchFamily="34" charset="0"/>
              </a:rPr>
              <a:t>Based directly on </a:t>
            </a:r>
            <a:r>
              <a:rPr lang="en-US" altLang="en-US" b="1" dirty="0">
                <a:effectLst/>
                <a:latin typeface="Liberation Sans" panose="020B0604020202020204" pitchFamily="34" charset="0"/>
              </a:rPr>
              <a:t>accrual accounting data </a:t>
            </a:r>
            <a:r>
              <a:rPr lang="en-US" altLang="en-US" dirty="0">
                <a:effectLst/>
                <a:latin typeface="Liberation Sans" panose="020B0604020202020204" pitchFamily="34" charset="0"/>
              </a:rPr>
              <a:t>rather than on cash flows</a:t>
            </a:r>
          </a:p>
          <a:p>
            <a:pPr algn="l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dirty="0">
                <a:effectLst/>
                <a:latin typeface="Liberation Sans" panose="020B0604020202020204" pitchFamily="34" charset="0"/>
              </a:rPr>
              <a:t>Indicates the </a:t>
            </a:r>
            <a:r>
              <a:rPr lang="en-US" altLang="en-US" b="1" dirty="0">
                <a:effectLst/>
                <a:latin typeface="Liberation Sans" panose="020B0604020202020204" pitchFamily="34" charset="0"/>
              </a:rPr>
              <a:t>profitability of a capital expenditure </a:t>
            </a:r>
            <a:r>
              <a:rPr lang="en-US" altLang="en-US" dirty="0">
                <a:effectLst/>
                <a:latin typeface="Liberation Sans" panose="020B0604020202020204" pitchFamily="34" charset="0"/>
              </a:rPr>
              <a:t>by dividing expected annual net income by the average investment.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245F-154A-47FC-A0A5-B2F7670B309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51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18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22344"/>
            <a:ext cx="7924800" cy="22828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250" name="Rectangle 2"/>
          <p:cNvSpPr>
            <a:spLocks noChangeArrowheads="1"/>
          </p:cNvSpPr>
          <p:nvPr/>
        </p:nvSpPr>
        <p:spPr bwMode="auto">
          <a:xfrm>
            <a:off x="533400" y="1295400"/>
            <a:ext cx="8001000" cy="226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300" b="1" dirty="0">
                <a:effectLst/>
                <a:latin typeface="Liberation Sans" panose="020B0604020202020204" pitchFamily="34" charset="0"/>
              </a:rPr>
              <a:t>Illustration:  </a:t>
            </a:r>
            <a:r>
              <a:rPr lang="en-US" altLang="en-US" sz="2300" b="0" dirty="0">
                <a:effectLst/>
                <a:latin typeface="Liberation Sans" panose="020B0604020202020204" pitchFamily="34" charset="0"/>
              </a:rPr>
              <a:t>Reno Company is considering an investment of $130,000 in new equipment. The new equipment is expected to last five years and have zero salvage value at the end of its useful life. Reno uses the straight-line method of depreciation. 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Annual Rate of Return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3542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ChangeArrowheads="1"/>
          </p:cNvSpPr>
          <p:nvPr/>
        </p:nvSpPr>
        <p:spPr bwMode="auto">
          <a:xfrm>
            <a:off x="762000" y="3733800"/>
            <a:ext cx="2514600" cy="89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Expected annual rate of return </a:t>
            </a:r>
          </a:p>
        </p:txBody>
      </p:sp>
      <p:pic>
        <p:nvPicPr>
          <p:cNvPr id="8233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1802"/>
            <a:ext cx="8534400" cy="76419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3307" name="Text Box 11"/>
          <p:cNvSpPr txBox="1">
            <a:spLocks noChangeArrowheads="1"/>
          </p:cNvSpPr>
          <p:nvPr/>
        </p:nvSpPr>
        <p:spPr bwMode="auto">
          <a:xfrm>
            <a:off x="5791200" y="2863850"/>
            <a:ext cx="1524000" cy="47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=  $65,000 </a:t>
            </a:r>
          </a:p>
        </p:txBody>
      </p:sp>
      <p:sp>
        <p:nvSpPr>
          <p:cNvPr id="823308" name="Text Box 12"/>
          <p:cNvSpPr txBox="1">
            <a:spLocks noChangeArrowheads="1"/>
          </p:cNvSpPr>
          <p:nvPr/>
        </p:nvSpPr>
        <p:spPr bwMode="auto">
          <a:xfrm>
            <a:off x="3733800" y="2667000"/>
            <a:ext cx="2057400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130,000 + 0</a:t>
            </a:r>
          </a:p>
        </p:txBody>
      </p:sp>
      <p:sp>
        <p:nvSpPr>
          <p:cNvPr id="823309" name="Text Box 13"/>
          <p:cNvSpPr txBox="1">
            <a:spLocks noChangeArrowheads="1"/>
          </p:cNvSpPr>
          <p:nvPr/>
        </p:nvSpPr>
        <p:spPr bwMode="auto">
          <a:xfrm>
            <a:off x="3733800" y="3108325"/>
            <a:ext cx="2057400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2</a:t>
            </a:r>
          </a:p>
        </p:txBody>
      </p:sp>
      <p:sp>
        <p:nvSpPr>
          <p:cNvPr id="823310" name="Line 14"/>
          <p:cNvSpPr>
            <a:spLocks noChangeShapeType="1"/>
          </p:cNvSpPr>
          <p:nvPr/>
        </p:nvSpPr>
        <p:spPr bwMode="auto">
          <a:xfrm>
            <a:off x="3886200" y="3124200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/>
          <a:p>
            <a:endParaRPr lang="en-US" sz="2200" b="1" dirty="0">
              <a:latin typeface="Liberation Sans" panose="020B0604020202020204" pitchFamily="34" charset="0"/>
            </a:endParaRPr>
          </a:p>
        </p:txBody>
      </p:sp>
      <p:sp>
        <p:nvSpPr>
          <p:cNvPr id="823311" name="Text Box 15"/>
          <p:cNvSpPr txBox="1">
            <a:spLocks noChangeArrowheads="1"/>
          </p:cNvSpPr>
          <p:nvPr/>
        </p:nvSpPr>
        <p:spPr bwMode="auto">
          <a:xfrm>
            <a:off x="3733800" y="3749675"/>
            <a:ext cx="2057400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$13,000</a:t>
            </a:r>
          </a:p>
        </p:txBody>
      </p:sp>
      <p:sp>
        <p:nvSpPr>
          <p:cNvPr id="823312" name="Text Box 16"/>
          <p:cNvSpPr txBox="1">
            <a:spLocks noChangeArrowheads="1"/>
          </p:cNvSpPr>
          <p:nvPr/>
        </p:nvSpPr>
        <p:spPr bwMode="auto">
          <a:xfrm>
            <a:off x="3733800" y="4191000"/>
            <a:ext cx="2057400" cy="51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$65,000</a:t>
            </a:r>
          </a:p>
        </p:txBody>
      </p:sp>
      <p:sp>
        <p:nvSpPr>
          <p:cNvPr id="823313" name="Line 17"/>
          <p:cNvSpPr>
            <a:spLocks noChangeShapeType="1"/>
          </p:cNvSpPr>
          <p:nvPr/>
        </p:nvSpPr>
        <p:spPr bwMode="auto">
          <a:xfrm>
            <a:off x="3886200" y="4206875"/>
            <a:ext cx="1676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/>
          <a:p>
            <a:endParaRPr lang="en-US" sz="2200" b="1" dirty="0">
              <a:latin typeface="Liberation Sans" panose="020B0604020202020204" pitchFamily="34" charset="0"/>
            </a:endParaRPr>
          </a:p>
        </p:txBody>
      </p:sp>
      <p:sp>
        <p:nvSpPr>
          <p:cNvPr id="823314" name="Text Box 18"/>
          <p:cNvSpPr txBox="1">
            <a:spLocks noChangeArrowheads="1"/>
          </p:cNvSpPr>
          <p:nvPr/>
        </p:nvSpPr>
        <p:spPr bwMode="auto">
          <a:xfrm>
            <a:off x="5806966" y="4005263"/>
            <a:ext cx="1524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14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buClr>
                <a:srgbClr val="800000"/>
              </a:buClr>
              <a:buSzTx/>
              <a:buFont typeface="Wingdings" pitchFamily="2" charset="2"/>
              <a:buNone/>
            </a:pPr>
            <a:r>
              <a:rPr lang="en-US" altLang="en-US" sz="2200" b="1" dirty="0">
                <a:effectLst/>
                <a:latin typeface="Liberation Sans" panose="020B0604020202020204" pitchFamily="34" charset="0"/>
              </a:rPr>
              <a:t>=  </a:t>
            </a:r>
            <a:r>
              <a:rPr lang="en-US" altLang="en-US" sz="2200" b="1" dirty="0">
                <a:solidFill>
                  <a:srgbClr val="800000"/>
                </a:solidFill>
                <a:effectLst/>
                <a:latin typeface="Liberation Sans" panose="020B0604020202020204" pitchFamily="34" charset="0"/>
              </a:rPr>
              <a:t>20%</a:t>
            </a:r>
          </a:p>
        </p:txBody>
      </p:sp>
      <p:sp>
        <p:nvSpPr>
          <p:cNvPr id="823315" name="Rectangle 19"/>
          <p:cNvSpPr>
            <a:spLocks noChangeArrowheads="1"/>
          </p:cNvSpPr>
          <p:nvPr/>
        </p:nvSpPr>
        <p:spPr bwMode="auto">
          <a:xfrm>
            <a:off x="762000" y="4937125"/>
            <a:ext cx="777240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ct val="50000"/>
              </a:spcBef>
              <a:buClr>
                <a:srgbClr val="800000"/>
              </a:buClr>
              <a:buFont typeface="Wingdings" pitchFamily="2" charset="2"/>
              <a:buNone/>
            </a:pPr>
            <a:r>
              <a:rPr lang="en-US" altLang="en-US" sz="2200" dirty="0">
                <a:effectLst/>
                <a:latin typeface="Liberation Sans" panose="020B0604020202020204" pitchFamily="34" charset="0"/>
              </a:rPr>
              <a:t>A project is acceptable if its rate of return is greater than management’s required rate of return. </a:t>
            </a: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sz="2300" dirty="0">
              <a:latin typeface="Liberation Sans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Annual Rate of Return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9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07" grpId="0"/>
      <p:bldP spid="823308" grpId="0"/>
      <p:bldP spid="823309" grpId="0"/>
      <p:bldP spid="823311" grpId="0"/>
      <p:bldP spid="823312" grpId="0"/>
      <p:bldP spid="8233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533400" y="1295400"/>
            <a:ext cx="7772400" cy="1579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85725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4922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18351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1780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26352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092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5496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0068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For purposes of capital budgeting, </a:t>
            </a: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estimated </a:t>
            </a:r>
            <a:r>
              <a:rPr lang="en-US" altLang="en-US" sz="23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cash inflows and outflows</a:t>
            </a: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are the preferred inputs.</a:t>
            </a:r>
          </a:p>
          <a:p>
            <a:pPr algn="l">
              <a:lnSpc>
                <a:spcPct val="12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sz="2300" dirty="0">
                <a:solidFill>
                  <a:srgbClr val="800000"/>
                </a:solidFill>
                <a:effectLst/>
                <a:latin typeface="Liberation Sans" panose="020B0604020202020204" pitchFamily="34" charset="0"/>
              </a:rPr>
              <a:t>Why?</a:t>
            </a: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 </a:t>
            </a:r>
          </a:p>
        </p:txBody>
      </p:sp>
      <p:sp>
        <p:nvSpPr>
          <p:cNvPr id="412698" name="Rectangle 26"/>
          <p:cNvSpPr>
            <a:spLocks noChangeArrowheads="1"/>
          </p:cNvSpPr>
          <p:nvPr/>
        </p:nvSpPr>
        <p:spPr bwMode="auto">
          <a:xfrm>
            <a:off x="533400" y="2990850"/>
            <a:ext cx="7772400" cy="942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marL="857250" indent="-457200">
              <a:buClr>
                <a:srgbClr val="800000"/>
              </a:buClr>
              <a:buSzPct val="80000"/>
              <a:buFont typeface="Arial" charset="0"/>
              <a:buChar char="►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marL="14922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marL="18351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marL="2178050" indent="-228600">
              <a:buClr>
                <a:srgbClr val="800000"/>
              </a:buClr>
              <a:buSzPct val="80000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26352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3092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35496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40068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Wingdings" pitchFamily="2" charset="2"/>
              <a:buChar char="u"/>
              <a:defRPr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Ultimately, the value of all financial investments is determined by the value of cash flows received and paid.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Flow Information</a:t>
            </a:r>
          </a:p>
          <a:p>
            <a:pPr algn="l"/>
            <a:endParaRPr lang="en-US" altLang="en-US" sz="3200" b="1" dirty="0">
              <a:solidFill>
                <a:schemeClr val="tx2">
                  <a:lumMod val="75000"/>
                </a:schemeClr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36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9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295400"/>
            <a:ext cx="8305800" cy="5071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en-US" sz="2500" b="1" dirty="0">
                <a:effectLst/>
                <a:latin typeface="Liberation Sans" panose="020B0604020202020204" pitchFamily="34" charset="0"/>
              </a:rPr>
              <a:t>Typical cash flows relating to capital budgeting decisions.</a:t>
            </a:r>
          </a:p>
          <a:p>
            <a:pPr algn="l">
              <a:lnSpc>
                <a:spcPct val="110000"/>
              </a:lnSpc>
              <a:spcBef>
                <a:spcPts val="1200"/>
              </a:spcBef>
            </a:pPr>
            <a:r>
              <a:rPr lang="en-US" sz="2300" b="1" dirty="0">
                <a:effectLst/>
                <a:latin typeface="Liberation Sans" panose="020B0604020202020204" pitchFamily="34" charset="0"/>
              </a:rPr>
              <a:t>Cash Outflows</a:t>
            </a:r>
          </a:p>
          <a:p>
            <a:pPr marL="463550" algn="l">
              <a:lnSpc>
                <a:spcPct val="110000"/>
              </a:lnSpc>
              <a:spcBef>
                <a:spcPts val="30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Initial investment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Repairs and maintenance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Increased operating costs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Overhaul of equipment</a:t>
            </a:r>
          </a:p>
          <a:p>
            <a:pPr algn="l">
              <a:lnSpc>
                <a:spcPct val="110000"/>
              </a:lnSpc>
              <a:spcBef>
                <a:spcPts val="300"/>
              </a:spcBef>
            </a:pPr>
            <a:r>
              <a:rPr lang="en-US" sz="2300" b="1" dirty="0">
                <a:effectLst/>
                <a:latin typeface="Liberation Sans" panose="020B0604020202020204" pitchFamily="34" charset="0"/>
              </a:rPr>
              <a:t>Cash Inflows</a:t>
            </a:r>
          </a:p>
          <a:p>
            <a:pPr marL="463550" algn="l">
              <a:lnSpc>
                <a:spcPct val="110000"/>
              </a:lnSpc>
              <a:spcBef>
                <a:spcPts val="30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Sale of old equipment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Increased cash received from customers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Reduced cash outflows related to operating costs</a:t>
            </a:r>
          </a:p>
          <a:p>
            <a:pPr marL="463550" algn="l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effectLst/>
                <a:latin typeface="Liberation Sans" panose="020B0604020202020204" pitchFamily="34" charset="0"/>
              </a:rPr>
              <a:t>Salvage value of equipment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effectLst/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Flow Information</a:t>
            </a:r>
          </a:p>
          <a:p>
            <a:pPr algn="l"/>
            <a:endParaRPr lang="en-US" altLang="en-US" sz="3200" b="1" dirty="0">
              <a:solidFill>
                <a:schemeClr val="tx2">
                  <a:lumMod val="75000"/>
                </a:schemeClr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2409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50" name="Rectangle 6"/>
          <p:cNvSpPr>
            <a:spLocks noChangeArrowheads="1"/>
          </p:cNvSpPr>
          <p:nvPr/>
        </p:nvSpPr>
        <p:spPr bwMode="auto">
          <a:xfrm>
            <a:off x="533400" y="1295400"/>
            <a:ext cx="7924800" cy="90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097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Stewart Shipping Company is considering an investment of $130,000 in new equipment. 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Illustrative Data</a:t>
            </a:r>
          </a:p>
          <a:p>
            <a:pPr algn="l"/>
            <a:endParaRPr lang="en-US" altLang="en-US" sz="3200" b="1" dirty="0">
              <a:solidFill>
                <a:schemeClr val="tx2">
                  <a:lumMod val="75000"/>
                </a:schemeClr>
              </a:solidFill>
              <a:effectLst/>
              <a:latin typeface="Liberation Sans" panose="020B0604020202020204" pitchFamily="34" charset="0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7696201" cy="3050200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6235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00" name="Rectangle 8"/>
          <p:cNvSpPr>
            <a:spLocks noChangeArrowheads="1"/>
          </p:cNvSpPr>
          <p:nvPr/>
        </p:nvSpPr>
        <p:spPr bwMode="auto">
          <a:xfrm>
            <a:off x="533400" y="1295400"/>
            <a:ext cx="8001000" cy="142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097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payback technique </a:t>
            </a:r>
            <a:r>
              <a:rPr lang="en-US" altLang="en-US" sz="23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identifies the time period required to recover the cost of the capital investment from the net annual cash inflow produced by the investment.</a:t>
            </a:r>
          </a:p>
        </p:txBody>
      </p:sp>
      <p:sp>
        <p:nvSpPr>
          <p:cNvPr id="725002" name="Rectangle 10"/>
          <p:cNvSpPr>
            <a:spLocks noChangeArrowheads="1"/>
          </p:cNvSpPr>
          <p:nvPr/>
        </p:nvSpPr>
        <p:spPr bwMode="auto">
          <a:xfrm>
            <a:off x="533400" y="5138666"/>
            <a:ext cx="8153400" cy="110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bIns="46038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8097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4574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105150" indent="-5334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5623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0195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4767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933950" indent="-533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Cash payback period for Stewart is …</a:t>
            </a:r>
          </a:p>
          <a:p>
            <a:pPr algn="l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$130,000   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cs typeface="Arial" charset="0"/>
              </a:rPr>
              <a:t>÷</a:t>
            </a:r>
            <a:r>
              <a:rPr lang="en-US" alt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   $24,000   =   5.42 years</a:t>
            </a:r>
          </a:p>
        </p:txBody>
      </p:sp>
      <p:sp>
        <p:nvSpPr>
          <p:cNvPr id="725004" name="Rectangle 12"/>
          <p:cNvSpPr>
            <a:spLocks noChangeArrowheads="1"/>
          </p:cNvSpPr>
          <p:nvPr/>
        </p:nvSpPr>
        <p:spPr bwMode="auto">
          <a:xfrm>
            <a:off x="533400" y="5805416"/>
            <a:ext cx="1371600" cy="4572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25005" name="Rectangle 13"/>
          <p:cNvSpPr>
            <a:spLocks noChangeArrowheads="1"/>
          </p:cNvSpPr>
          <p:nvPr/>
        </p:nvSpPr>
        <p:spPr bwMode="auto">
          <a:xfrm>
            <a:off x="2209800" y="5805416"/>
            <a:ext cx="1295400" cy="4572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25006" name="Rectangle 14"/>
          <p:cNvSpPr>
            <a:spLocks noChangeArrowheads="1"/>
          </p:cNvSpPr>
          <p:nvPr/>
        </p:nvSpPr>
        <p:spPr bwMode="auto">
          <a:xfrm>
            <a:off x="3886200" y="5805416"/>
            <a:ext cx="1600200" cy="4572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562" tIns="46038" rIns="182562" bIns="46038" anchor="ctr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72500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9775"/>
            <a:ext cx="8229600" cy="6826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3400" y="304800"/>
            <a:ext cx="7620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Cash Payback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278608" y="4495800"/>
            <a:ext cx="4510584" cy="408538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>
                <a:solidFill>
                  <a:srgbClr val="FF0000"/>
                </a:solidFill>
                <a:effectLst/>
                <a:latin typeface="Liberation Sans" panose="020B0604020202020204" pitchFamily="34" charset="0"/>
              </a:rPr>
              <a:t>Assume equal net cash flows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 bwMode="auto">
          <a:xfrm flipV="1">
            <a:off x="45339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7C73-4D29-4046-9D75-600B91D8BE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26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25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25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725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04" grpId="0" animBg="1"/>
      <p:bldP spid="725005" grpId="0" animBg="1"/>
      <p:bldP spid="725006" grpId="0" animBg="1"/>
    </p:bldLst>
  </p:timing>
</p:sld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itchFamily="66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Office\Templates\1033\Company Handbook.pot</Template>
  <TotalTime>14503</TotalTime>
  <Pages>43</Pages>
  <Words>1994</Words>
  <Application>Microsoft Office PowerPoint</Application>
  <PresentationFormat>On-screen Show (4:3)</PresentationFormat>
  <Paragraphs>315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Liberation Sans</vt:lpstr>
      <vt:lpstr>Arial</vt:lpstr>
      <vt:lpstr>Comic Sans MS</vt:lpstr>
      <vt:lpstr>Times New Roman</vt:lpstr>
      <vt:lpstr>Wingdings</vt:lpstr>
      <vt:lpstr>movnglnc</vt:lpstr>
      <vt:lpstr>1_movnglnc</vt:lpstr>
      <vt:lpstr>4_movnglnc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Accounting Kimmel 5e</dc:title>
  <dc:subject>Chapter 26</dc:subject>
  <dc:creator>Coby Harmon (UCSB and Westmont College)</dc:creator>
  <cp:lastModifiedBy>Xi Jiang</cp:lastModifiedBy>
  <cp:revision>1900</cp:revision>
  <cp:lastPrinted>1999-09-16T17:08:20Z</cp:lastPrinted>
  <dcterms:created xsi:type="dcterms:W3CDTF">1997-03-28T18:03:02Z</dcterms:created>
  <dcterms:modified xsi:type="dcterms:W3CDTF">2022-04-26T19:39:41Z</dcterms:modified>
</cp:coreProperties>
</file>